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49EE0-865B-A8DA-5059-CE42465EE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98AFF0-9F85-D8E3-1124-86A297C0EF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FCC1A-6650-38F6-A8FC-745ECAB21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5370-EBEF-4F44-BBB2-5F51CAE4027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E663F-4B0E-0F00-20F1-8091D62AD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7B41C-0299-B4DE-1958-5C6D8092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AB22-159C-4ACE-BFD0-F4D979E6C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957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88E59-13FB-E56F-FC92-1CDB07E78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4B57-8CF5-5FAE-A63B-1573906D5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4BA17-D5D3-7826-7CA0-57C088439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5370-EBEF-4F44-BBB2-5F51CAE4027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7DDDA-2D2B-019D-321B-9FE544E90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444E2-C5BA-F914-B1A2-FA7D70B2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AB22-159C-4ACE-BFD0-F4D979E6C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37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E9865-809E-02C7-3B70-B72424F3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E75-6134-5E49-5DB0-9FFBF73E6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DE167-0C2D-B044-CDC8-9F43542EA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5370-EBEF-4F44-BBB2-5F51CAE4027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A23F5-D7A0-7EB5-AE78-3E66A5B88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8F0F1-3983-66FB-D78A-ED4676460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AB22-159C-4ACE-BFD0-F4D979E6C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94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B773A-585B-C466-239E-E76280EDE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13DC2-19C3-F82E-E3E5-65AE8ECAF1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A8FAF2-DFA4-CB77-F331-C895DC5CF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586E2-F8A3-7610-652B-4048117E7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5370-EBEF-4F44-BBB2-5F51CAE4027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749E56-81A3-D2DF-991A-410956D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4CED8-6BAA-0ADC-C65A-0A2E51849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AB22-159C-4ACE-BFD0-F4D979E6C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36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9F2DF-A892-91F2-68FF-ABD6ECC97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38E2A7-4FBC-E33C-8628-06C2B6964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B8D62A-20EC-AFC8-BCEC-DB097B186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9753E-B3A2-694B-33A9-53004E60D1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B33FE7-6658-BE4E-3EC3-3EF5C391B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EA2D73-F7A7-78B8-39E4-6680D61A6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5370-EBEF-4F44-BBB2-5F51CAE4027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7280AA-B5B4-0A35-A98C-3EC9121AC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E7C42A-BA13-1C4D-C148-B12C19E16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AB22-159C-4ACE-BFD0-F4D979E6C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83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283D6-004D-808A-69DA-95C356E90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C43652-25B4-8680-591C-A6FCC1386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5370-EBEF-4F44-BBB2-5F51CAE4027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AA3042-F75F-D88E-702A-84B49CAEB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73BBCE-FE6E-4051-1BCA-E6AD8A762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AB22-159C-4ACE-BFD0-F4D979E6C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383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055763-BE8D-9547-D4F1-2256E1EE2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5370-EBEF-4F44-BBB2-5F51CAE4027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CF5307-910E-0DCC-4C4F-6A5C8CB3A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17756-30FB-7934-E8E9-D552736ED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AB22-159C-4ACE-BFD0-F4D979E6C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764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C4264-E907-0707-62D8-664C89C03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45972-CA6D-15EB-4220-9CA78C554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7A555-3F72-A1AB-137C-2A40CCB47F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B342BB-7E8E-512D-0576-60A9657A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5370-EBEF-4F44-BBB2-5F51CAE4027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26C590-ABE4-7F89-A244-78282D84C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49B592-62D1-636C-5C5D-1BACEE8AF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AB22-159C-4ACE-BFD0-F4D979E6C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78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4CD92-7F3E-859F-5639-AADB80C69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6FA125-9C6E-C878-AFF6-81313FB6A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DC237-9E99-8119-7994-31A886C6E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89A5FE-8FC1-FE55-E462-5963648D7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5370-EBEF-4F44-BBB2-5F51CAE4027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D40D6-FDED-BAA2-FF8D-E3AAB0BEB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E17E20-756B-FED0-1A7A-5AC13EC26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AB22-159C-4ACE-BFD0-F4D979E6C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99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DAD30-1E2A-E7F0-6CBE-127F459EB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FDDBB4-2501-72D0-BC20-2CFB09AA3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BA297-5127-1B66-CC6F-862BF38A9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5370-EBEF-4F44-BBB2-5F51CAE4027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51527-A4BC-9635-B6B9-26C40F1E5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0C4BC-E52E-9A85-156D-CB138B06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AB22-159C-4ACE-BFD0-F4D979E6C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00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F43846-F7D8-1059-757D-52E3CBB72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84D12F-6993-D94D-2910-CA9BF9B931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8E308-B6BD-8722-C60F-00DDDA7EF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5370-EBEF-4F44-BBB2-5F51CAE4027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4AB24-3649-C1D8-C6F5-869A74747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4ED96-E530-EFF5-6EB6-6F0BF216C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AB22-159C-4ACE-BFD0-F4D979E6C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6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05E71E-7304-39E1-A3EB-BB19CB6C8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BA2ABD-4C1D-9BDF-2BFF-8A6F39F8B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7433D-F499-35EF-5E52-68478E852B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65370-EBEF-4F44-BBB2-5F51CAE4027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35793-4228-76DE-2834-B70E1A4D7E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C4029-EA2D-EABE-5A20-74A34779F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DAB22-159C-4ACE-BFD0-F4D979E6C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87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D6A56EA-B7B9-59E2-F2A4-248AE03D59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045644"/>
              </p:ext>
            </p:extLst>
          </p:nvPr>
        </p:nvGraphicFramePr>
        <p:xfrm>
          <a:off x="802433" y="525152"/>
          <a:ext cx="11308886" cy="5017232"/>
        </p:xfrm>
        <a:graphic>
          <a:graphicData uri="http://schemas.openxmlformats.org/drawingml/2006/table">
            <a:tbl>
              <a:tblPr/>
              <a:tblGrid>
                <a:gridCol w="2735976">
                  <a:extLst>
                    <a:ext uri="{9D8B030D-6E8A-4147-A177-3AD203B41FA5}">
                      <a16:colId xmlns:a16="http://schemas.microsoft.com/office/drawing/2014/main" val="2661257284"/>
                    </a:ext>
                  </a:extLst>
                </a:gridCol>
                <a:gridCol w="1376044">
                  <a:extLst>
                    <a:ext uri="{9D8B030D-6E8A-4147-A177-3AD203B41FA5}">
                      <a16:colId xmlns:a16="http://schemas.microsoft.com/office/drawing/2014/main" val="2554455621"/>
                    </a:ext>
                  </a:extLst>
                </a:gridCol>
                <a:gridCol w="3422787">
                  <a:extLst>
                    <a:ext uri="{9D8B030D-6E8A-4147-A177-3AD203B41FA5}">
                      <a16:colId xmlns:a16="http://schemas.microsoft.com/office/drawing/2014/main" val="1819071220"/>
                    </a:ext>
                  </a:extLst>
                </a:gridCol>
                <a:gridCol w="1375124">
                  <a:extLst>
                    <a:ext uri="{9D8B030D-6E8A-4147-A177-3AD203B41FA5}">
                      <a16:colId xmlns:a16="http://schemas.microsoft.com/office/drawing/2014/main" val="1195561135"/>
                    </a:ext>
                  </a:extLst>
                </a:gridCol>
                <a:gridCol w="2398955">
                  <a:extLst>
                    <a:ext uri="{9D8B030D-6E8A-4147-A177-3AD203B41FA5}">
                      <a16:colId xmlns:a16="http://schemas.microsoft.com/office/drawing/2014/main" val="480498002"/>
                    </a:ext>
                  </a:extLst>
                </a:gridCol>
              </a:tblGrid>
              <a:tr h="323522">
                <a:tc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chemeClr val="tx1"/>
                          </a:solidFill>
                        </a:rPr>
                        <a:t>Date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chemeClr val="tx1"/>
                          </a:solidFill>
                        </a:rPr>
                        <a:t>Time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chemeClr val="tx1"/>
                          </a:solidFill>
                        </a:rPr>
                        <a:t>Activity / Program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chemeClr val="tx1"/>
                          </a:solidFill>
                        </a:rPr>
                        <a:t>Venue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chemeClr val="tx1"/>
                          </a:solidFill>
                        </a:rPr>
                        <a:t>Entertainment / Notes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0449835"/>
                  </a:ext>
                </a:extLst>
              </a:tr>
              <a:tr h="468461">
                <a:tc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chemeClr val="tx1"/>
                          </a:solidFill>
                        </a:rPr>
                        <a:t>24th Dec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18:00 hrs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Welcome Christmas Cocktail for all guests (Invitation for all in-house guests)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Flavor Restaurant Entrance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Background music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9679732"/>
                  </a:ext>
                </a:extLst>
              </a:tr>
              <a:tr h="336447">
                <a:tc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18:30 - 21:00 hrs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Christmas Eve Upgrade Dinner Buffet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Flavor Restaurant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600470"/>
                  </a:ext>
                </a:extLst>
              </a:tr>
              <a:tr h="468461">
                <a:tc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20:00 hrs.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Christmas Show &amp; Tanura Show and Belly Dancer Performance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Patio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Professional performers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1078831"/>
                  </a:ext>
                </a:extLst>
              </a:tr>
              <a:tr h="538316">
                <a:tc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chemeClr val="tx1"/>
                          </a:solidFill>
                        </a:rPr>
                        <a:t>25th Dec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10:00 </a:t>
                      </a:r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hrs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Santa Claus Arrival by sea using a small boat/zodiac; distributing gifts to guests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Beach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Part of Christmas Celebration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5005920"/>
                  </a:ext>
                </a:extLst>
              </a:tr>
              <a:tr h="369567">
                <a:tc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Afternoon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Kids Party by Animation Team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Kids Paradise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4558881"/>
                  </a:ext>
                </a:extLst>
              </a:tr>
              <a:tr h="613399"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31st Dec – Gold &amp; White Party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18:00 hrs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Reception Cocktail for all guests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Hotel Main Entrance (Dome Area)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Background music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2385132"/>
                  </a:ext>
                </a:extLst>
              </a:tr>
              <a:tr h="452334">
                <a:tc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19:00 - 23:00 hrs.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Gala Dinner (Open International Buffet)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Patio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734256"/>
                  </a:ext>
                </a:extLst>
              </a:tr>
              <a:tr h="144672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r>
                        <a:rPr lang="en-US" sz="1000" dirty="0"/>
                        <a:t>18:00 hrs.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r>
                        <a:rPr lang="en-US" sz="1000" dirty="0"/>
                        <a:t>Welcome Christmas Cocktail for all guests (Invitation for all in-house guests)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r>
                        <a:rPr lang="en-US" sz="1000" dirty="0"/>
                        <a:t>Flavor Restaurant Entrance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r>
                        <a:rPr lang="en-US" sz="1000" dirty="0"/>
                        <a:t>Background music</a:t>
                      </a:r>
                    </a:p>
                    <a:p>
                      <a:endParaRPr lang="en-US" sz="1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41056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FBC9338-89C0-A551-BA68-02195C1ED5E9}"/>
              </a:ext>
            </a:extLst>
          </p:cNvPr>
          <p:cNvSpPr txBox="1"/>
          <p:nvPr/>
        </p:nvSpPr>
        <p:spPr>
          <a:xfrm>
            <a:off x="4092380" y="-5380"/>
            <a:ext cx="6158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Christmas &amp; New Year Program 2025/2026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1348472-C4DD-38E5-9053-C9E45E16D2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995712"/>
              </p:ext>
            </p:extLst>
          </p:nvPr>
        </p:nvGraphicFramePr>
        <p:xfrm>
          <a:off x="1062318" y="5709969"/>
          <a:ext cx="10515600" cy="24384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51147440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66951381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9367510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18:30 - 21:00 hrs.    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Christmas Dinner Buffet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Flavor Restaurant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175289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44FF4EF-76AB-0E99-AF2B-9701020D9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641255"/>
              </p:ext>
            </p:extLst>
          </p:nvPr>
        </p:nvGraphicFramePr>
        <p:xfrm>
          <a:off x="2532529" y="5922494"/>
          <a:ext cx="10035989" cy="468461"/>
        </p:xfrm>
        <a:graphic>
          <a:graphicData uri="http://schemas.openxmlformats.org/drawingml/2006/table">
            <a:tbl>
              <a:tblPr/>
              <a:tblGrid>
                <a:gridCol w="1610884">
                  <a:extLst>
                    <a:ext uri="{9D8B030D-6E8A-4147-A177-3AD203B41FA5}">
                      <a16:colId xmlns:a16="http://schemas.microsoft.com/office/drawing/2014/main" val="3868722884"/>
                    </a:ext>
                  </a:extLst>
                </a:gridCol>
                <a:gridCol w="4006930">
                  <a:extLst>
                    <a:ext uri="{9D8B030D-6E8A-4147-A177-3AD203B41FA5}">
                      <a16:colId xmlns:a16="http://schemas.microsoft.com/office/drawing/2014/main" val="1960980119"/>
                    </a:ext>
                  </a:extLst>
                </a:gridCol>
                <a:gridCol w="1609807">
                  <a:extLst>
                    <a:ext uri="{9D8B030D-6E8A-4147-A177-3AD203B41FA5}">
                      <a16:colId xmlns:a16="http://schemas.microsoft.com/office/drawing/2014/main" val="3859207587"/>
                    </a:ext>
                  </a:extLst>
                </a:gridCol>
                <a:gridCol w="2808368">
                  <a:extLst>
                    <a:ext uri="{9D8B030D-6E8A-4147-A177-3AD203B41FA5}">
                      <a16:colId xmlns:a16="http://schemas.microsoft.com/office/drawing/2014/main" val="1232935886"/>
                    </a:ext>
                  </a:extLst>
                </a:gridCol>
              </a:tblGrid>
              <a:tr h="468461"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20:00 hrs.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Christmas Show &amp; Tanura Show and Belly Dancer Performance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     Patio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Professional performers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172221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388ED4D-A931-8CDF-535C-D7F553B082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175590"/>
              </p:ext>
            </p:extLst>
          </p:nvPr>
        </p:nvGraphicFramePr>
        <p:xfrm>
          <a:off x="3464864" y="4255062"/>
          <a:ext cx="8572910" cy="538316"/>
        </p:xfrm>
        <a:graphic>
          <a:graphicData uri="http://schemas.openxmlformats.org/drawingml/2006/table">
            <a:tbl>
              <a:tblPr/>
              <a:tblGrid>
                <a:gridCol w="1376044">
                  <a:extLst>
                    <a:ext uri="{9D8B030D-6E8A-4147-A177-3AD203B41FA5}">
                      <a16:colId xmlns:a16="http://schemas.microsoft.com/office/drawing/2014/main" val="3253950549"/>
                    </a:ext>
                  </a:extLst>
                </a:gridCol>
                <a:gridCol w="3422787">
                  <a:extLst>
                    <a:ext uri="{9D8B030D-6E8A-4147-A177-3AD203B41FA5}">
                      <a16:colId xmlns:a16="http://schemas.microsoft.com/office/drawing/2014/main" val="219684816"/>
                    </a:ext>
                  </a:extLst>
                </a:gridCol>
                <a:gridCol w="1375124">
                  <a:extLst>
                    <a:ext uri="{9D8B030D-6E8A-4147-A177-3AD203B41FA5}">
                      <a16:colId xmlns:a16="http://schemas.microsoft.com/office/drawing/2014/main" val="1331880643"/>
                    </a:ext>
                  </a:extLst>
                </a:gridCol>
                <a:gridCol w="2398955">
                  <a:extLst>
                    <a:ext uri="{9D8B030D-6E8A-4147-A177-3AD203B41FA5}">
                      <a16:colId xmlns:a16="http://schemas.microsoft.com/office/drawing/2014/main" val="1687126546"/>
                    </a:ext>
                  </a:extLst>
                </a:gridCol>
              </a:tblGrid>
              <a:tr h="538316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10:00 hrs.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Santa Claus Arrival inside Flavor Restaurant, Swimming Pool &amp; Beach for distributing gifts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Multiple Venues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Part of Christmas Celebration</a:t>
                      </a:r>
                    </a:p>
                  </a:txBody>
                  <a:tcPr marL="35377" marR="35377" marT="17688" marB="176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2616354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F9B08F2B-1F9E-D308-5425-FB0520ED9652}"/>
              </a:ext>
            </a:extLst>
          </p:cNvPr>
          <p:cNvSpPr txBox="1"/>
          <p:nvPr/>
        </p:nvSpPr>
        <p:spPr>
          <a:xfrm>
            <a:off x="407894" y="4329060"/>
            <a:ext cx="628425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/>
              <a:t>7th Jan – Christmas Celebration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51873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207</Words>
  <Application>Microsoft Office PowerPoint</Application>
  <PresentationFormat>Widescreen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Hazim Gamil, F&amp;B Manager, Safir Dahab, Egypt</dc:creator>
  <cp:lastModifiedBy>Hazim Gamil, F&amp;B Manager, Safir Dahab, Egypt</cp:lastModifiedBy>
  <cp:revision>2</cp:revision>
  <dcterms:created xsi:type="dcterms:W3CDTF">2025-11-18T19:53:56Z</dcterms:created>
  <dcterms:modified xsi:type="dcterms:W3CDTF">2025-11-18T20:39:35Z</dcterms:modified>
</cp:coreProperties>
</file>